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000"/>
    <a:srgbClr val="B62902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40A937-AD38-6F86-56C8-0706A4D088FB}" v="61" dt="2023-08-02T19:24:14.138"/>
    <p1510:client id="{A9736B8B-3B05-18E0-72DE-1C4B02F35358}" v="270" dt="2023-08-03T13:58:25.260"/>
    <p1510:client id="{BBB2D3F2-37A2-896D-B56F-3970791879A5}" v="236" dt="2023-08-24T19:21:13.841"/>
    <p1510:client id="{D612AC07-DD19-46BD-92E8-D9B2D2EEB45E}" v="11" dt="2023-07-14T19:48:51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1" autoAdjust="0"/>
    <p:restoredTop sz="94660"/>
  </p:normalViewPr>
  <p:slideViewPr>
    <p:cSldViewPr snapToGrid="0">
      <p:cViewPr varScale="1">
        <p:scale>
          <a:sx n="77" d="100"/>
          <a:sy n="77" d="100"/>
        </p:scale>
        <p:origin x="8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D0756-9EB0-4DF1-A937-0392711F6B09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3E171-B6AB-4BA1-AF74-C6F6F6F15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8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9950" y="1257300"/>
            <a:ext cx="6032500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8FD2D-99A6-4E58-B3B4-567A73DE18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8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DAA3-F735-40D6-ADA0-D29CED6D8C98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19B0-FD2E-4BCB-A609-2DC1EC5C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30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DAA3-F735-40D6-ADA0-D29CED6D8C98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19B0-FD2E-4BCB-A609-2DC1EC5C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9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DAA3-F735-40D6-ADA0-D29CED6D8C98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19B0-FD2E-4BCB-A609-2DC1EC5C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4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DAA3-F735-40D6-ADA0-D29CED6D8C98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19B0-FD2E-4BCB-A609-2DC1EC5C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DAA3-F735-40D6-ADA0-D29CED6D8C98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19B0-FD2E-4BCB-A609-2DC1EC5C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5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DAA3-F735-40D6-ADA0-D29CED6D8C98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19B0-FD2E-4BCB-A609-2DC1EC5C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6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DAA3-F735-40D6-ADA0-D29CED6D8C98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19B0-FD2E-4BCB-A609-2DC1EC5C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DAA3-F735-40D6-ADA0-D29CED6D8C98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19B0-FD2E-4BCB-A609-2DC1EC5C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2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DAA3-F735-40D6-ADA0-D29CED6D8C98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19B0-FD2E-4BCB-A609-2DC1EC5C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3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DAA3-F735-40D6-ADA0-D29CED6D8C98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19B0-FD2E-4BCB-A609-2DC1EC5C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0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DAA3-F735-40D6-ADA0-D29CED6D8C98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19B0-FD2E-4BCB-A609-2DC1EC5C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3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2DAA3-F735-40D6-ADA0-D29CED6D8C98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C19B0-FD2E-4BCB-A609-2DC1EC5C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3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199F2A-20CF-9F46-DF0A-C62345D632DA}"/>
              </a:ext>
            </a:extLst>
          </p:cNvPr>
          <p:cNvSpPr/>
          <p:nvPr/>
        </p:nvSpPr>
        <p:spPr>
          <a:xfrm>
            <a:off x="3342409" y="2136085"/>
            <a:ext cx="5299364" cy="16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D4B427-7A51-8AEE-FEBF-5D5425B9A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353" y="1817540"/>
            <a:ext cx="2943298" cy="1239284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18F3CAA-5FE4-70B1-C4F7-EC691E4B53BF}"/>
              </a:ext>
            </a:extLst>
          </p:cNvPr>
          <p:cNvSpPr txBox="1"/>
          <p:nvPr/>
        </p:nvSpPr>
        <p:spPr>
          <a:xfrm>
            <a:off x="4520442" y="3457152"/>
            <a:ext cx="2943298" cy="42853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60">
              <a:spcBef>
                <a:spcPts val="68"/>
              </a:spcBef>
            </a:pPr>
            <a:r>
              <a:rPr lang="en-US" sz="2728" b="1" spc="27" err="1">
                <a:solidFill>
                  <a:srgbClr val="010202"/>
                </a:solidFill>
                <a:latin typeface="Brown"/>
                <a:cs typeface="Brown"/>
              </a:rPr>
              <a:t>monday</a:t>
            </a:r>
            <a:r>
              <a:rPr lang="en-US" sz="2728" b="1" spc="27">
                <a:solidFill>
                  <a:srgbClr val="010202"/>
                </a:solidFill>
                <a:latin typeface="Brown"/>
                <a:cs typeface="Brown"/>
              </a:rPr>
              <a:t> - </a:t>
            </a:r>
            <a:r>
              <a:rPr lang="en-US" sz="2728" b="1" spc="27" err="1">
                <a:solidFill>
                  <a:srgbClr val="010202"/>
                </a:solidFill>
                <a:latin typeface="Brown"/>
                <a:cs typeface="Brown"/>
              </a:rPr>
              <a:t>friday</a:t>
            </a:r>
            <a:endParaRPr sz="2728">
              <a:latin typeface="Brown"/>
              <a:cs typeface="Brown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B38DD373-8259-DCD7-5FA4-3D8627AC3246}"/>
              </a:ext>
            </a:extLst>
          </p:cNvPr>
          <p:cNvSpPr txBox="1"/>
          <p:nvPr/>
        </p:nvSpPr>
        <p:spPr>
          <a:xfrm>
            <a:off x="4089254" y="4065222"/>
            <a:ext cx="4013489" cy="915787"/>
          </a:xfrm>
          <a:prstGeom prst="rect">
            <a:avLst/>
          </a:prstGeom>
        </p:spPr>
        <p:txBody>
          <a:bodyPr vert="horz" wrap="square" lIns="0" tIns="8659" rIns="0" bIns="0" rtlCol="0" anchor="t">
            <a:spAutoFit/>
          </a:bodyPr>
          <a:lstStyle/>
          <a:p>
            <a:pPr marL="8660">
              <a:spcBef>
                <a:spcPts val="68"/>
              </a:spcBef>
            </a:pPr>
            <a:r>
              <a:rPr lang="en-US" sz="1909" b="1" spc="27">
                <a:solidFill>
                  <a:srgbClr val="010202"/>
                </a:solidFill>
                <a:latin typeface="Brown"/>
                <a:cs typeface="Brown"/>
              </a:rPr>
              <a:t>  breakfast  |   6:30 am – 9:00 am</a:t>
            </a:r>
          </a:p>
          <a:p>
            <a:pPr marL="8660">
              <a:spcBef>
                <a:spcPts val="68"/>
              </a:spcBef>
            </a:pPr>
            <a:endParaRPr lang="en-US" sz="1909" b="1" spc="27">
              <a:solidFill>
                <a:srgbClr val="010202"/>
              </a:solidFill>
              <a:latin typeface="Brown"/>
              <a:cs typeface="Brown"/>
            </a:endParaRPr>
          </a:p>
          <a:p>
            <a:pPr marL="8660">
              <a:spcBef>
                <a:spcPts val="68"/>
              </a:spcBef>
            </a:pPr>
            <a:r>
              <a:rPr lang="en-US" sz="1909" b="1" spc="27">
                <a:solidFill>
                  <a:srgbClr val="010202"/>
                </a:solidFill>
                <a:latin typeface="Brown"/>
                <a:cs typeface="Brown"/>
              </a:rPr>
              <a:t>     lunch  |  11:00 am – 2:00 pm </a:t>
            </a:r>
            <a:endParaRPr sz="1909">
              <a:latin typeface="Brown"/>
              <a:cs typeface="Brown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0B23676F-21EF-37AA-EBA0-AAFB8850E15C}"/>
              </a:ext>
            </a:extLst>
          </p:cNvPr>
          <p:cNvSpPr txBox="1"/>
          <p:nvPr/>
        </p:nvSpPr>
        <p:spPr>
          <a:xfrm>
            <a:off x="4400982" y="5163360"/>
            <a:ext cx="3390034" cy="42853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60">
              <a:spcBef>
                <a:spcPts val="68"/>
              </a:spcBef>
            </a:pPr>
            <a:r>
              <a:rPr lang="en-US" sz="2728" b="1" spc="27" err="1">
                <a:solidFill>
                  <a:srgbClr val="010202"/>
                </a:solidFill>
                <a:latin typeface="Brown"/>
                <a:cs typeface="Brown"/>
              </a:rPr>
              <a:t>saturday</a:t>
            </a:r>
            <a:r>
              <a:rPr lang="en-US" sz="2728" b="1" spc="27">
                <a:solidFill>
                  <a:srgbClr val="010202"/>
                </a:solidFill>
                <a:latin typeface="Brown"/>
                <a:cs typeface="Brown"/>
              </a:rPr>
              <a:t> &amp; </a:t>
            </a:r>
            <a:r>
              <a:rPr lang="en-US" sz="2728" b="1" spc="27" err="1">
                <a:solidFill>
                  <a:srgbClr val="010202"/>
                </a:solidFill>
                <a:latin typeface="Brown"/>
                <a:cs typeface="Brown"/>
              </a:rPr>
              <a:t>sunday</a:t>
            </a:r>
            <a:r>
              <a:rPr lang="en-US" sz="2728" b="1" spc="27">
                <a:solidFill>
                  <a:srgbClr val="010202"/>
                </a:solidFill>
                <a:latin typeface="Brown"/>
                <a:cs typeface="Brown"/>
              </a:rPr>
              <a:t> </a:t>
            </a:r>
            <a:endParaRPr sz="2728">
              <a:latin typeface="Brown"/>
              <a:cs typeface="Brown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34857EC7-8F7F-AC3C-141F-2C2796FB39A7}"/>
              </a:ext>
            </a:extLst>
          </p:cNvPr>
          <p:cNvSpPr txBox="1"/>
          <p:nvPr/>
        </p:nvSpPr>
        <p:spPr>
          <a:xfrm>
            <a:off x="4215210" y="5818909"/>
            <a:ext cx="3761577" cy="302542"/>
          </a:xfrm>
          <a:prstGeom prst="rect">
            <a:avLst/>
          </a:prstGeom>
        </p:spPr>
        <p:txBody>
          <a:bodyPr vert="horz" wrap="square" lIns="0" tIns="8659" rIns="0" bIns="0" rtlCol="0" anchor="t">
            <a:spAutoFit/>
          </a:bodyPr>
          <a:lstStyle/>
          <a:p>
            <a:pPr marL="8660">
              <a:spcBef>
                <a:spcPts val="68"/>
              </a:spcBef>
            </a:pPr>
            <a:r>
              <a:rPr lang="en-US" sz="1636" b="1" spc="27">
                <a:solidFill>
                  <a:srgbClr val="010202"/>
                </a:solidFill>
                <a:latin typeface="Brown"/>
                <a:cs typeface="Brown"/>
              </a:rPr>
              <a:t>    </a:t>
            </a:r>
            <a:r>
              <a:rPr lang="en-US" sz="1909" b="1" spc="27">
                <a:solidFill>
                  <a:srgbClr val="010202"/>
                </a:solidFill>
                <a:latin typeface="Brown"/>
                <a:cs typeface="Brown"/>
              </a:rPr>
              <a:t>lunch  |  11:00 am – 2:00 pm </a:t>
            </a:r>
            <a:endParaRPr sz="1636">
              <a:latin typeface="Brown"/>
              <a:cs typeface="Brown"/>
            </a:endParaRPr>
          </a:p>
        </p:txBody>
      </p:sp>
      <p:pic>
        <p:nvPicPr>
          <p:cNvPr id="3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F39CFF5D-E415-8D53-33D2-6CAB09EF3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319" y="70461"/>
            <a:ext cx="5195454" cy="165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6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282">
        <p:randomBar dir="vert"/>
      </p:transition>
    </mc:Choice>
    <mc:Fallback xmlns="">
      <p:transition advTm="6282">
        <p:randomBar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866D2E-3E3D-16F0-19D4-F353980BF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722396"/>
              </p:ext>
            </p:extLst>
          </p:nvPr>
        </p:nvGraphicFramePr>
        <p:xfrm>
          <a:off x="1611854" y="1"/>
          <a:ext cx="9084748" cy="69121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9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1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5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37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5828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Berlin Sans FB"/>
                      </a:endParaRPr>
                    </a:p>
                  </a:txBody>
                  <a:tcPr marL="2504" marR="2504" marT="25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aseline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erlin Sans FB"/>
                      </a:endParaRPr>
                    </a:p>
                  </a:txBody>
                  <a:tcPr marL="2504" marR="2504" marT="25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aseline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erlin Sans FB"/>
                      </a:endParaRPr>
                    </a:p>
                  </a:txBody>
                  <a:tcPr marL="2504" marR="2504" marT="25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aseline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erlin Sans FB"/>
                      </a:endParaRPr>
                    </a:p>
                  </a:txBody>
                  <a:tcPr marL="2504" marR="2504" marT="25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aseline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erlin Sans FB"/>
                      </a:endParaRPr>
                    </a:p>
                  </a:txBody>
                  <a:tcPr marL="2504" marR="2504" marT="25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700" baseline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erlin Sans FB"/>
                      </a:endParaRPr>
                    </a:p>
                  </a:txBody>
                  <a:tcPr marL="2504" marR="2504" marT="25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436">
                <a:tc rowSpan="2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143266"/>
                        </a:solidFill>
                        <a:effectLst/>
                        <a:latin typeface="Berlin Sans FB"/>
                      </a:endParaRPr>
                    </a:p>
                  </a:txBody>
                  <a:tcPr marL="2504" marR="2504" marT="25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aseline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 Nova 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 Nova 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 Nova 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 Nova 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 Nova 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5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dirty="0">
                        <a:solidFill>
                          <a:srgbClr val="143266"/>
                        </a:solidFill>
                        <a:latin typeface="Berlin Sans FB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100" dirty="0">
                          <a:solidFill>
                            <a:srgbClr val="143266"/>
                          </a:solidFill>
                          <a:latin typeface="Berlin Sans FB"/>
                        </a:rPr>
                        <a:t>Monday</a:t>
                      </a:r>
                      <a:r>
                        <a:rPr lang="en-US" sz="1100" baseline="0" dirty="0">
                          <a:solidFill>
                            <a:srgbClr val="143266"/>
                          </a:solidFill>
                          <a:latin typeface="Berlin Sans FB"/>
                        </a:rPr>
                        <a:t> 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aseline="0" dirty="0">
                          <a:solidFill>
                            <a:srgbClr val="143266"/>
                          </a:solidFill>
                          <a:latin typeface="Berlin Sans FB"/>
                        </a:rPr>
                        <a:t>8/28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dirty="0">
                        <a:solidFill>
                          <a:srgbClr val="143266"/>
                        </a:solidFill>
                        <a:latin typeface="Berlin Sans FB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100" dirty="0">
                          <a:solidFill>
                            <a:srgbClr val="143266"/>
                          </a:solidFill>
                          <a:latin typeface="Berlin Sans FB"/>
                        </a:rPr>
                        <a:t>Tuesday</a:t>
                      </a:r>
                      <a:r>
                        <a:rPr lang="en-US" sz="1100" baseline="0" dirty="0">
                          <a:solidFill>
                            <a:srgbClr val="143266"/>
                          </a:solidFill>
                          <a:latin typeface="Berlin Sans FB"/>
                        </a:rPr>
                        <a:t> 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aseline="0" dirty="0">
                          <a:solidFill>
                            <a:srgbClr val="143266"/>
                          </a:solidFill>
                          <a:latin typeface="Berlin Sans FB"/>
                        </a:rPr>
                        <a:t>8/29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dirty="0">
                        <a:solidFill>
                          <a:srgbClr val="143266"/>
                        </a:solidFill>
                        <a:latin typeface="Berlin Sans FB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100" dirty="0">
                          <a:solidFill>
                            <a:srgbClr val="143266"/>
                          </a:solidFill>
                          <a:latin typeface="Berlin Sans FB"/>
                        </a:rPr>
                        <a:t>Wednesday</a:t>
                      </a:r>
                      <a:r>
                        <a:rPr lang="en-US" sz="1100" baseline="0" dirty="0">
                          <a:solidFill>
                            <a:srgbClr val="143266"/>
                          </a:solidFill>
                          <a:latin typeface="Berlin Sans FB"/>
                        </a:rPr>
                        <a:t> 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aseline="0" dirty="0">
                          <a:solidFill>
                            <a:srgbClr val="143266"/>
                          </a:solidFill>
                          <a:latin typeface="Berlin Sans FB"/>
                        </a:rPr>
                        <a:t>8/30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dirty="0">
                        <a:solidFill>
                          <a:srgbClr val="143266"/>
                        </a:solidFill>
                        <a:latin typeface="Berlin Sans FB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100" dirty="0">
                          <a:solidFill>
                            <a:srgbClr val="143266"/>
                          </a:solidFill>
                          <a:latin typeface="Berlin Sans FB"/>
                        </a:rPr>
                        <a:t>Thursday</a:t>
                      </a:r>
                      <a:r>
                        <a:rPr lang="en-US" sz="1100" baseline="0" dirty="0">
                          <a:solidFill>
                            <a:srgbClr val="143266"/>
                          </a:solidFill>
                          <a:latin typeface="Berlin Sans FB"/>
                        </a:rPr>
                        <a:t> 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aseline="0" dirty="0">
                          <a:solidFill>
                            <a:srgbClr val="143266"/>
                          </a:solidFill>
                          <a:latin typeface="Berlin Sans FB"/>
                        </a:rPr>
                        <a:t>8/31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rlin Sans FB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1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rlin Sans FB"/>
                        </a:rPr>
                        <a:t>Friday 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rlin Sans FB"/>
                        </a:rPr>
                        <a:t>9/1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99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143266"/>
                          </a:solidFill>
                          <a:effectLst/>
                          <a:latin typeface="Berlin Sans FB"/>
                        </a:rPr>
                        <a:t>Breakfast</a:t>
                      </a:r>
                      <a:endParaRPr lang="en-US" sz="1100" b="0" i="0" u="none" strike="noStrike" noProof="0" dirty="0">
                        <a:solidFill>
                          <a:srgbClr val="143266"/>
                        </a:solidFill>
                        <a:effectLst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143266"/>
                          </a:solidFill>
                          <a:effectLst/>
                          <a:latin typeface="Berlin Sans FB"/>
                        </a:rPr>
                        <a:t>Special</a:t>
                      </a:r>
                      <a:endParaRPr lang="en-US" sz="1100" dirty="0">
                        <a:solidFill>
                          <a:srgbClr val="143266"/>
                        </a:solidFill>
                      </a:endParaRPr>
                    </a:p>
                  </a:txBody>
                  <a:tcPr marL="2504" marR="2504" marT="25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>
                          <a:solidFill>
                            <a:srgbClr val="003399"/>
                          </a:solidFill>
                          <a:latin typeface="Arial Nova Cond"/>
                        </a:rPr>
                        <a:t>Bacon Egg and Cheese Brioche</a:t>
                      </a:r>
                    </a:p>
                  </a:txBody>
                  <a:tcPr marL="2504" marR="2504" marT="25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>
                          <a:solidFill>
                            <a:srgbClr val="003399"/>
                          </a:solidFill>
                          <a:latin typeface="Arial Nova Cond"/>
                        </a:rPr>
                        <a:t>Ham Egg and Cheese Croissant</a:t>
                      </a:r>
                    </a:p>
                  </a:txBody>
                  <a:tcPr marL="2504" marR="2504" marT="25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>
                          <a:solidFill>
                            <a:srgbClr val="003399"/>
                          </a:solidFill>
                          <a:latin typeface="Arial Nova Cond"/>
                        </a:rPr>
                        <a:t>English Muffin Bacon Egg and Cheddar</a:t>
                      </a:r>
                    </a:p>
                  </a:txBody>
                  <a:tcPr marL="2504" marR="2504" marT="25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>
                          <a:solidFill>
                            <a:srgbClr val="003399"/>
                          </a:solidFill>
                          <a:latin typeface="Arial Nova Cond"/>
                        </a:rPr>
                        <a:t>Crispy Chicken Egg and Cheese Biscuit</a:t>
                      </a:r>
                    </a:p>
                  </a:txBody>
                  <a:tcPr marL="2504" marR="2504" marT="25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ova Cond"/>
                        </a:rPr>
                        <a:t>Sausage Egg and on Brioche</a:t>
                      </a:r>
                    </a:p>
                  </a:txBody>
                  <a:tcPr marL="2504" marR="2504" marT="25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9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143266"/>
                          </a:solidFill>
                          <a:effectLst/>
                          <a:latin typeface="Berlin Sans FB"/>
                        </a:rPr>
                        <a:t>Pop Up</a:t>
                      </a:r>
                      <a:r>
                        <a:rPr lang="en-US" sz="1100" b="0" i="0" u="none" strike="noStrike" baseline="0" dirty="0">
                          <a:solidFill>
                            <a:srgbClr val="143266"/>
                          </a:solidFill>
                          <a:effectLst/>
                          <a:latin typeface="Berlin Sans FB"/>
                        </a:rPr>
                        <a:t>/ LTOs</a:t>
                      </a:r>
                      <a:endParaRPr lang="en-US" sz="1100" b="0" i="0" u="none" strike="noStrike" dirty="0">
                        <a:solidFill>
                          <a:srgbClr val="143266"/>
                        </a:solidFill>
                        <a:effectLst/>
                        <a:latin typeface="Berlin Sans FB"/>
                      </a:endParaRPr>
                    </a:p>
                  </a:txBody>
                  <a:tcPr marL="2504" marR="2504" marT="25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baseline="0" dirty="0">
                          <a:solidFill>
                            <a:srgbClr val="003399"/>
                          </a:solidFill>
                          <a:latin typeface="Arial Nova Cond"/>
                        </a:rPr>
                        <a:t>Chicken Wraps with Fried Kraft Mac and Cheese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baseline="0" noProof="0" dirty="0">
                          <a:solidFill>
                            <a:srgbClr val="003399"/>
                          </a:solidFill>
                        </a:rPr>
                        <a:t>Chicken Wraps with Fried Kraft Mac and Cheese</a:t>
                      </a:r>
                      <a:endParaRPr lang="en-US" sz="1100" b="0" i="0" u="none" strike="noStrike" baseline="0" noProof="0" dirty="0">
                        <a:solidFill>
                          <a:srgbClr val="003399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baseline="0" noProof="0" err="1">
                          <a:solidFill>
                            <a:srgbClr val="003399"/>
                          </a:solidFill>
                        </a:rPr>
                        <a:t>Grk</a:t>
                      </a:r>
                      <a:r>
                        <a:rPr lang="en-US" sz="1100" b="1" i="0" u="none" strike="noStrike" baseline="0" noProof="0">
                          <a:solidFill>
                            <a:srgbClr val="003399"/>
                          </a:solidFill>
                        </a:rPr>
                        <a:t> Street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baseline="0" noProof="0" err="1">
                          <a:solidFill>
                            <a:srgbClr val="003399"/>
                          </a:solidFill>
                        </a:rPr>
                        <a:t>Grk</a:t>
                      </a:r>
                      <a:r>
                        <a:rPr lang="en-US" sz="1100" b="1" i="0" u="none" strike="noStrike" baseline="0" noProof="0">
                          <a:solidFill>
                            <a:srgbClr val="003399"/>
                          </a:solidFill>
                        </a:rPr>
                        <a:t> Street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 Cond"/>
                        </a:rPr>
                        <a:t>Closed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245">
                <a:tc rowSpan="7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u="none" strike="noStrike" dirty="0">
                          <a:solidFill>
                            <a:srgbClr val="143266"/>
                          </a:solidFill>
                          <a:effectLst/>
                          <a:latin typeface="Berlin Sans FB"/>
                        </a:rPr>
                        <a:t>Entrée Reimagined</a:t>
                      </a:r>
                      <a:endParaRPr lang="en-US" sz="1000" dirty="0">
                        <a:solidFill>
                          <a:srgbClr val="143266"/>
                        </a:solidFill>
                      </a:endParaRPr>
                    </a:p>
                  </a:txBody>
                  <a:tcPr marL="2504" marR="2504" marT="25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u="sng" dirty="0">
                          <a:solidFill>
                            <a:srgbClr val="003399"/>
                          </a:solidFill>
                          <a:latin typeface="Arial Nova Cond"/>
                        </a:rPr>
                        <a:t>Tavola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solidFill>
                            <a:srgbClr val="003399"/>
                          </a:solidFill>
                          <a:latin typeface="Arial Nova Cond"/>
                        </a:rPr>
                        <a:t>Verde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u="sng" dirty="0">
                          <a:solidFill>
                            <a:srgbClr val="003399"/>
                          </a:solidFill>
                          <a:latin typeface="Arial Nova Cond"/>
                        </a:rPr>
                        <a:t>Kazan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u="sng" dirty="0">
                          <a:solidFill>
                            <a:srgbClr val="003399"/>
                          </a:solidFill>
                          <a:latin typeface="Arial Nova Cond"/>
                        </a:rPr>
                        <a:t>Creole Queen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u="sng" dirty="0">
                          <a:solidFill>
                            <a:schemeClr val="bg1"/>
                          </a:solidFill>
                          <a:latin typeface="Arial Nova Cond"/>
                        </a:rPr>
                        <a:t>Okra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99534"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7BB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rgbClr val="003399"/>
                          </a:solidFill>
                          <a:latin typeface="Arial Nova Cond"/>
                        </a:rPr>
                        <a:t>Penne Pasta or Cheese Tortellini w/ Alfredo or Marinara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>
                          <a:solidFill>
                            <a:srgbClr val="003399"/>
                          </a:solidFill>
                          <a:latin typeface="Arial Nova Cond"/>
                        </a:rPr>
                        <a:t>Burrito Bar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3399"/>
                          </a:solidFill>
                          <a:effectLst/>
                          <a:latin typeface="Arial Nova Cond"/>
                        </a:rPr>
                        <a:t> Fried Rice</a:t>
                      </a:r>
                      <a:endParaRPr lang="en-US" sz="1100" b="1" dirty="0">
                        <a:solidFill>
                          <a:srgbClr val="003399"/>
                        </a:solidFill>
                        <a:latin typeface="Arial Nova 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3399"/>
                          </a:solidFill>
                          <a:effectLst/>
                          <a:latin typeface="Arial Nova Cond"/>
                        </a:rPr>
                        <a:t>Blackened Pollock or Cajun Fried Catfish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"/>
                        </a:rPr>
                        <a:t>Meatloaf or Smothered Pork Chops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 Nova 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1621"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7B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1" baseline="0" dirty="0">
                          <a:solidFill>
                            <a:srgbClr val="003399"/>
                          </a:solidFill>
                          <a:latin typeface="Arial Nova Cond"/>
                        </a:rPr>
                        <a:t>Turkey Meatballs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1" dirty="0">
                          <a:solidFill>
                            <a:srgbClr val="003399"/>
                          </a:solidFill>
                          <a:latin typeface="Arial Nova Cond"/>
                        </a:rPr>
                        <a:t>Fajita Chicken or Beef Taco Meat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3399"/>
                          </a:solidFill>
                          <a:effectLst/>
                          <a:latin typeface="Arial Nova Cond"/>
                        </a:rPr>
                        <a:t>Chicken Teriyaki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3399"/>
                          </a:solidFill>
                          <a:effectLst/>
                          <a:latin typeface="Arial Nova Cond"/>
                        </a:rPr>
                        <a:t>Cajun Red Beans Rice or Andouille Sausage and Potato Hash</a:t>
                      </a:r>
                      <a:endParaRPr lang="en-US" sz="1000" b="1" dirty="0">
                        <a:solidFill>
                          <a:srgbClr val="003399"/>
                        </a:solidFill>
                        <a:latin typeface="Arial Nova 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 Nova Cond"/>
                        </a:rPr>
                        <a:t>Hash Brown Casserole</a:t>
                      </a:r>
                    </a:p>
                  </a:txBody>
                  <a:tcPr marL="2504" marR="2504" marT="25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2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5760" marR="5760" marT="57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3399"/>
                          </a:solidFill>
                          <a:effectLst/>
                          <a:latin typeface="Arial Nova Cond"/>
                        </a:rPr>
                        <a:t>Breaded</a:t>
                      </a:r>
                      <a:r>
                        <a:rPr lang="en-US" sz="1100" b="1" i="0" u="none" strike="noStrike" baseline="0" dirty="0">
                          <a:solidFill>
                            <a:srgbClr val="003399"/>
                          </a:solidFill>
                          <a:effectLst/>
                          <a:latin typeface="Arial Nova Cond"/>
                        </a:rPr>
                        <a:t> Eggplant Parmesan 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3399"/>
                          </a:solidFill>
                          <a:latin typeface="Arial Nova Cond"/>
                        </a:rPr>
                        <a:t>Black Beans</a:t>
                      </a:r>
                      <a:r>
                        <a:rPr lang="en-US" sz="1100" b="1" baseline="0" dirty="0">
                          <a:solidFill>
                            <a:srgbClr val="003399"/>
                          </a:solidFill>
                          <a:latin typeface="Arial Nova Cond"/>
                        </a:rPr>
                        <a:t> and Spanish Rice</a:t>
                      </a:r>
                      <a:endParaRPr lang="en-US" sz="1100" b="1" dirty="0">
                        <a:solidFill>
                          <a:srgbClr val="003399"/>
                        </a:solidFill>
                        <a:latin typeface="Arial Nova 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3399"/>
                          </a:solidFill>
                          <a:effectLst/>
                          <a:latin typeface="Arial Nova Cond"/>
                        </a:rPr>
                        <a:t>Honey Walnut Shrimp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3399"/>
                          </a:solidFill>
                          <a:effectLst/>
                          <a:latin typeface="Arial Nova Cond"/>
                        </a:rPr>
                        <a:t>Fried Okra</a:t>
                      </a:r>
                      <a:endParaRPr lang="en-US" sz="1100" b="1" dirty="0">
                        <a:solidFill>
                          <a:srgbClr val="003399"/>
                        </a:solidFill>
                        <a:latin typeface="Arial Nova 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 Nova Cond"/>
                        </a:rPr>
                        <a:t>Ranch</a:t>
                      </a:r>
                      <a:r>
                        <a:rPr lang="en-US" sz="1100" b="1" baseline="0" dirty="0">
                          <a:solidFill>
                            <a:schemeClr val="bg1"/>
                          </a:solidFill>
                          <a:latin typeface="Arial Nova Cond"/>
                        </a:rPr>
                        <a:t> Creamed Spinach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 Nova Cond"/>
                      </a:endParaRPr>
                    </a:p>
                  </a:txBody>
                  <a:tcPr marL="2504" marR="2504" marT="25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9768"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7B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1" dirty="0">
                          <a:solidFill>
                            <a:srgbClr val="003399"/>
                          </a:solidFill>
                          <a:latin typeface="Arial Nova Cond"/>
                        </a:rPr>
                        <a:t>Garlic Spinach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3399"/>
                          </a:solidFill>
                          <a:latin typeface="Arial Nova Cond"/>
                        </a:rPr>
                        <a:t>Assorted</a:t>
                      </a:r>
                      <a:r>
                        <a:rPr lang="en-US" sz="1100" b="1" baseline="0" dirty="0">
                          <a:solidFill>
                            <a:srgbClr val="003399"/>
                          </a:solidFill>
                          <a:latin typeface="Arial Nova Cond"/>
                        </a:rPr>
                        <a:t> Toppings</a:t>
                      </a:r>
                      <a:endParaRPr lang="en-US" sz="1100" b="1" dirty="0">
                        <a:solidFill>
                          <a:srgbClr val="003399"/>
                        </a:solidFill>
                        <a:latin typeface="Arial Nova 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3399"/>
                          </a:solidFill>
                          <a:effectLst/>
                          <a:latin typeface="Arial Nova Cond"/>
                        </a:rPr>
                        <a:t>Egg rolls</a:t>
                      </a:r>
                      <a:endParaRPr lang="en-US" sz="1100" b="1" dirty="0">
                        <a:solidFill>
                          <a:srgbClr val="003399"/>
                        </a:solidFill>
                        <a:latin typeface="Arial Nova 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3399"/>
                          </a:solidFill>
                          <a:effectLst/>
                          <a:latin typeface="Arial Nova Cond"/>
                        </a:rPr>
                        <a:t>Collard Greens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 Nova Cond"/>
                        </a:rPr>
                        <a:t>Smashed Red Potatoes</a:t>
                      </a:r>
                    </a:p>
                  </a:txBody>
                  <a:tcPr marL="2504" marR="2504" marT="25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8725"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7B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1" dirty="0">
                          <a:solidFill>
                            <a:srgbClr val="003399"/>
                          </a:solidFill>
                          <a:latin typeface="Arial Nova Cond"/>
                        </a:rPr>
                        <a:t>Garlic</a:t>
                      </a:r>
                      <a:r>
                        <a:rPr lang="en-US" sz="1100" b="1" baseline="0" dirty="0">
                          <a:solidFill>
                            <a:srgbClr val="003399"/>
                          </a:solidFill>
                          <a:latin typeface="Arial Nova Cond"/>
                        </a:rPr>
                        <a:t> Roasted Broccoli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i="0" u="none" strike="noStrike" noProof="0" dirty="0">
                          <a:solidFill>
                            <a:srgbClr val="003399"/>
                          </a:solidFill>
                        </a:rPr>
                        <a:t>Green</a:t>
                      </a:r>
                      <a:r>
                        <a:rPr lang="en-US" sz="1100" b="1" i="0" u="none" strike="noStrike" baseline="0" noProof="0" dirty="0">
                          <a:solidFill>
                            <a:srgbClr val="003399"/>
                          </a:solidFill>
                        </a:rPr>
                        <a:t> or Red Salsa</a:t>
                      </a:r>
                      <a:endParaRPr lang="en-US" sz="1100" b="1" dirty="0">
                        <a:solidFill>
                          <a:srgbClr val="003399"/>
                        </a:solidFill>
                        <a:latin typeface="Arial Nova 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3399"/>
                          </a:solidFill>
                          <a:effectLst/>
                          <a:latin typeface="Arial Nova Cond"/>
                        </a:rPr>
                        <a:t>Ginger</a:t>
                      </a:r>
                      <a:r>
                        <a:rPr lang="en-US" sz="1100" b="1" i="0" u="none" strike="noStrike" baseline="0" dirty="0">
                          <a:solidFill>
                            <a:srgbClr val="003399"/>
                          </a:solidFill>
                          <a:effectLst/>
                          <a:latin typeface="Arial Nova Cond"/>
                        </a:rPr>
                        <a:t> Sauce</a:t>
                      </a:r>
                      <a:endParaRPr lang="en-US" sz="1100" b="1" dirty="0">
                        <a:solidFill>
                          <a:srgbClr val="003399"/>
                        </a:solidFill>
                        <a:latin typeface="Arial Nova 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3399"/>
                          </a:solidFill>
                          <a:effectLst/>
                          <a:latin typeface="Arial Nova Cond"/>
                        </a:rPr>
                        <a:t>Cajun Cabbage Slaw</a:t>
                      </a:r>
                      <a:endParaRPr lang="en-US" sz="1100" b="1" dirty="0">
                        <a:solidFill>
                          <a:srgbClr val="003399"/>
                        </a:solidFill>
                        <a:latin typeface="Arial Nova 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 Nova Cond"/>
                        </a:rPr>
                        <a:t>Corn Feta and Tomato</a:t>
                      </a:r>
                      <a:r>
                        <a:rPr lang="en-US" sz="1100" b="1" baseline="0" dirty="0">
                          <a:solidFill>
                            <a:schemeClr val="bg1"/>
                          </a:solidFill>
                          <a:latin typeface="Arial Nova Cond"/>
                        </a:rPr>
                        <a:t> Salad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 Nova Cond"/>
                      </a:endParaRPr>
                    </a:p>
                  </a:txBody>
                  <a:tcPr marL="2504" marR="2504" marT="25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18994"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7B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1" dirty="0">
                          <a:solidFill>
                            <a:srgbClr val="003399"/>
                          </a:solidFill>
                          <a:latin typeface="Arial Nova Cond"/>
                        </a:rPr>
                        <a:t>Balsamic</a:t>
                      </a:r>
                      <a:r>
                        <a:rPr lang="en-US" sz="1100" b="1" baseline="0" dirty="0">
                          <a:solidFill>
                            <a:srgbClr val="003399"/>
                          </a:solidFill>
                          <a:latin typeface="Arial Nova Cond"/>
                        </a:rPr>
                        <a:t> Roasted Brussel Sprouts</a:t>
                      </a:r>
                      <a:endParaRPr lang="en-US" sz="1100" b="1" dirty="0">
                        <a:solidFill>
                          <a:srgbClr val="003399"/>
                        </a:solidFill>
                        <a:latin typeface="Arial Nova Cond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i="0" u="none" strike="noStrike" noProof="0" dirty="0">
                          <a:solidFill>
                            <a:srgbClr val="003399"/>
                          </a:solidFill>
                        </a:rPr>
                        <a:t>Guacamole</a:t>
                      </a:r>
                      <a:endParaRPr lang="en-US" sz="1100" dirty="0">
                        <a:solidFill>
                          <a:srgbClr val="003399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3399"/>
                          </a:solidFill>
                          <a:effectLst/>
                          <a:latin typeface="Arial Nova Cond"/>
                        </a:rPr>
                        <a:t>Yum Yum sauce</a:t>
                      </a:r>
                      <a:endParaRPr lang="en-US" sz="1100" b="1" dirty="0">
                        <a:solidFill>
                          <a:srgbClr val="003399"/>
                        </a:solidFill>
                        <a:latin typeface="Arial Nova 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1" dirty="0">
                          <a:solidFill>
                            <a:srgbClr val="003399"/>
                          </a:solidFill>
                          <a:latin typeface="Arial Nova Cond"/>
                        </a:rPr>
                        <a:t>Hush Puppies</a:t>
                      </a:r>
                    </a:p>
                  </a:txBody>
                  <a:tcPr marL="2504" marR="2504" marT="25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 Nova Cond"/>
                        </a:rPr>
                        <a:t>Vidalia Onion honey</a:t>
                      </a:r>
                      <a:r>
                        <a:rPr lang="en-US" sz="1100" b="1" baseline="0" dirty="0">
                          <a:solidFill>
                            <a:schemeClr val="bg1"/>
                          </a:solidFill>
                          <a:latin typeface="Arial Nova Cond"/>
                        </a:rPr>
                        <a:t> Mustard Sauce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 Nova Cond"/>
                      </a:endParaRPr>
                    </a:p>
                  </a:txBody>
                  <a:tcPr marL="2504" marR="2504" marT="25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9768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143266"/>
                        </a:solidFill>
                        <a:effectLst/>
                        <a:latin typeface="Berlin Sans FB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143266"/>
                          </a:solidFill>
                          <a:effectLst/>
                          <a:latin typeface="Berlin Sans FB"/>
                        </a:rPr>
                        <a:t>Soup</a:t>
                      </a:r>
                    </a:p>
                  </a:txBody>
                  <a:tcPr marL="2504" marR="2504" marT="250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rgbClr val="003399"/>
                          </a:solidFill>
                          <a:latin typeface="Arial Nova Cond"/>
                        </a:rPr>
                        <a:t>Closed for Summer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>
                          <a:solidFill>
                            <a:srgbClr val="003399"/>
                          </a:solidFill>
                          <a:latin typeface="Arial Nova Cond"/>
                        </a:rPr>
                        <a:t>Closed For Summer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rgbClr val="003399"/>
                          </a:solidFill>
                          <a:latin typeface="Arial Nova Cond"/>
                        </a:rPr>
                        <a:t>Closed for Summer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rgbClr val="003399"/>
                          </a:solidFill>
                          <a:latin typeface="Arial Nova Cond"/>
                        </a:rPr>
                        <a:t>Closed for Summer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ova Cond"/>
                        </a:rPr>
                        <a:t>Closed for Summer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3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206243E-9420-8CD6-F63E-1891F6BC5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974" y="-2458"/>
            <a:ext cx="6060343" cy="7420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29694"/>
            <a:ext cx="1611855" cy="2028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6612" y="4468090"/>
            <a:ext cx="1495388" cy="2389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926080"/>
            <a:ext cx="1611855" cy="18864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11853" y="0"/>
            <a:ext cx="1486947" cy="7450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63490" y="0"/>
            <a:ext cx="1533121" cy="7450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1777" y="2260065"/>
            <a:ext cx="1530223" cy="22067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96611" y="-11032"/>
            <a:ext cx="1530223" cy="2269867"/>
          </a:xfrm>
          <a:prstGeom prst="rect">
            <a:avLst/>
          </a:prstGeom>
        </p:spPr>
      </p:pic>
      <p:sp>
        <p:nvSpPr>
          <p:cNvPr id="8" name="AutoShape 2">
            <a:extLst>
              <a:ext uri="{FF2B5EF4-FFF2-40B4-BE49-F238E27FC236}">
                <a16:creationId xmlns:a16="http://schemas.microsoft.com/office/drawing/2014/main" id="{94334F99-25D5-44A7-E7F4-4817DC8C11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Screenshot 2023-08-23 140447.png">
            <a:extLst>
              <a:ext uri="{FF2B5EF4-FFF2-40B4-BE49-F238E27FC236}">
                <a16:creationId xmlns:a16="http://schemas.microsoft.com/office/drawing/2014/main" id="{1736857B-326C-3040-A578-5D34493390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059" y="4408"/>
            <a:ext cx="1620794" cy="1443103"/>
          </a:xfrm>
          <a:prstGeom prst="rect">
            <a:avLst/>
          </a:prstGeom>
        </p:spPr>
      </p:pic>
      <p:pic>
        <p:nvPicPr>
          <p:cNvPr id="11" name="Picture 10" descr="A food on a board&#10;&#10;Description automatically generated">
            <a:extLst>
              <a:ext uri="{FF2B5EF4-FFF2-40B4-BE49-F238E27FC236}">
                <a16:creationId xmlns:a16="http://schemas.microsoft.com/office/drawing/2014/main" id="{71720DBC-2DA7-D382-5BCB-B396AAAADD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059" y="1463041"/>
            <a:ext cx="1620795" cy="145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1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813">
        <p:randomBar dir="vert"/>
      </p:transition>
    </mc:Choice>
    <mc:Fallback xmlns="">
      <p:transition spd="med" advTm="16813">
        <p:randomBar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cd62b7dd-4b48-44bd-90e7-e143a22c8ead}" enabled="0" method="" siteId="{cd62b7dd-4b48-44bd-90e7-e143a22c8ea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220</Words>
  <Application>Microsoft Office PowerPoint</Application>
  <PresentationFormat>Widescreen</PresentationFormat>
  <Paragraphs>77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Covenant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Day, John</dc:creator>
  <cp:lastModifiedBy>Day, John</cp:lastModifiedBy>
  <cp:revision>123</cp:revision>
  <dcterms:created xsi:type="dcterms:W3CDTF">2023-03-03T22:04:50Z</dcterms:created>
  <dcterms:modified xsi:type="dcterms:W3CDTF">2023-08-24T19:24:48Z</dcterms:modified>
</cp:coreProperties>
</file>